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5" r:id="rId15"/>
    <p:sldId id="290" r:id="rId16"/>
    <p:sldId id="291" r:id="rId17"/>
    <p:sldId id="294" r:id="rId18"/>
    <p:sldId id="292" r:id="rId19"/>
    <p:sldId id="29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>
        <p:scale>
          <a:sx n="66" d="100"/>
          <a:sy n="66" d="100"/>
        </p:scale>
        <p:origin x="9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artisticLightScreen gridSize="1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8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hyperlink" Target="https://finance.yahoo.com/quote/DIS/history/" TargetMode="External"/><Relationship Id="rId5" Type="http://schemas.openxmlformats.org/officeDocument/2006/relationships/hyperlink" Target="https://www.kaggle.com/datasets/krupalpatel07/disney-stock-data" TargetMode="External"/><Relationship Id="rId4" Type="http://schemas.openxmlformats.org/officeDocument/2006/relationships/hyperlink" Target="https://www.nasdaq.com/articles/if-you-invested-$1000-in-disneys-ipo-this-is-how-much-money-youd-have-now-2020-11-22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8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Predicting Disney Stock Price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>
                <a:solidFill>
                  <a:srgbClr val="5792BA"/>
                </a:solidFill>
              </a:rPr>
              <a:t>David Berberena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3EF8445-6050-D0A4-99CF-61499EFBDC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51"/>
    </mc:Choice>
    <mc:Fallback>
      <p:transition spd="slow" advTm="9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4211F-37C5-B1C4-2851-FF519AAA0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F9363-EB17-378F-27F7-16A9BA8CC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Model</a:t>
            </a:r>
            <a:r>
              <a:rPr lang="en-US" sz="2400" dirty="0"/>
              <a:t> 1: ARIMA Time Series Model (Augment Dickey-Fuller Test to identify stationarity)</a:t>
            </a:r>
          </a:p>
          <a:p>
            <a:endParaRPr lang="en-US" sz="2400" dirty="0"/>
          </a:p>
          <a:p>
            <a:r>
              <a:rPr lang="en-US" sz="2400" dirty="0"/>
              <a:t>Model 2: Random Forest Regressor Model (add more features)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5433491-F3EE-B22C-2437-62FE429799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647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28"/>
    </mc:Choice>
    <mc:Fallback>
      <p:transition spd="slow" advTm="36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527C3-E47D-A659-AAC1-F65AFBC41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ARIMA to SARIMA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4F23EB-8808-DE71-E12C-42B8C4368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488" y="2671237"/>
            <a:ext cx="4911425" cy="31490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D65556-DAC5-4E5E-819E-691F7FBCBC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487" y="1866899"/>
            <a:ext cx="4894937" cy="6440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87DF00-549F-0DC4-AC35-DC5BF06D02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3133" y="1866900"/>
            <a:ext cx="6468378" cy="3953427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88431D82-A372-B138-9B42-7C35E0391E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718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78"/>
    </mc:Choice>
    <mc:Fallback>
      <p:transition spd="slow" advTm="294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56637-DF8C-147F-156A-36DDA22CC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96F4E43-32A7-D61B-C9FF-8CCDA261BB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9775745"/>
              </p:ext>
            </p:extLst>
          </p:nvPr>
        </p:nvGraphicFramePr>
        <p:xfrm>
          <a:off x="1249045" y="1866900"/>
          <a:ext cx="9683262" cy="2557646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989144">
                  <a:extLst>
                    <a:ext uri="{9D8B030D-6E8A-4147-A177-3AD203B41FA5}">
                      <a16:colId xmlns:a16="http://schemas.microsoft.com/office/drawing/2014/main" val="3794867748"/>
                    </a:ext>
                  </a:extLst>
                </a:gridCol>
                <a:gridCol w="2466364">
                  <a:extLst>
                    <a:ext uri="{9D8B030D-6E8A-4147-A177-3AD203B41FA5}">
                      <a16:colId xmlns:a16="http://schemas.microsoft.com/office/drawing/2014/main" val="2795538956"/>
                    </a:ext>
                  </a:extLst>
                </a:gridCol>
                <a:gridCol w="3227754">
                  <a:extLst>
                    <a:ext uri="{9D8B030D-6E8A-4147-A177-3AD203B41FA5}">
                      <a16:colId xmlns:a16="http://schemas.microsoft.com/office/drawing/2014/main" val="751186811"/>
                    </a:ext>
                  </a:extLst>
                </a:gridCol>
              </a:tblGrid>
              <a:tr h="640409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2800" b="1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8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384646"/>
                  </a:ext>
                </a:extLst>
              </a:tr>
              <a:tr h="972357">
                <a:tc>
                  <a:txBody>
                    <a:bodyPr/>
                    <a:lstStyle/>
                    <a:p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SARIMA Model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18.241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-2.663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132860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 Regressor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1.240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348588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EE05339-23BE-65FB-4A23-C24744953C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8318" y="4701285"/>
            <a:ext cx="5424716" cy="1961122"/>
          </a:xfrm>
          <a:prstGeom prst="rect">
            <a:avLst/>
          </a:prstGeom>
          <a:solidFill>
            <a:schemeClr val="accent2"/>
          </a:solidFill>
          <a:ln w="88900" cap="sq" cmpd="thickThin">
            <a:solidFill>
              <a:srgbClr val="000000"/>
            </a:solidFill>
            <a:prstDash val="solid"/>
            <a:miter lim="800000"/>
          </a:ln>
          <a:effectLst>
            <a:glow rad="495300">
              <a:schemeClr val="accent1">
                <a:alpha val="34000"/>
              </a:schemeClr>
            </a:glow>
          </a:effectLst>
          <a:scene3d>
            <a:camera prst="orthographicFront"/>
            <a:lightRig rig="threePt" dir="t"/>
          </a:scene3d>
          <a:sp3d extrusionH="76200" contourW="12700">
            <a:extrusionClr>
              <a:schemeClr val="bg1"/>
            </a:extrusionClr>
            <a:contourClr>
              <a:schemeClr val="accent1">
                <a:lumMod val="60000"/>
                <a:lumOff val="40000"/>
              </a:schemeClr>
            </a:contourClr>
          </a:sp3d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23845298-FE6C-6D7C-815F-C36AE87EBC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568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984"/>
    </mc:Choice>
    <mc:Fallback>
      <p:transition spd="slow" advTm="61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07733-601B-0A37-4FBF-B6C8E913E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Test: Future Predictions?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46C35-AEA5-5962-65B6-AD9CDC276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4615" y="1866900"/>
            <a:ext cx="4842942" cy="4819650"/>
          </a:xfrm>
        </p:spPr>
        <p:txBody>
          <a:bodyPr/>
          <a:lstStyle/>
          <a:p>
            <a:r>
              <a:rPr lang="en-US" dirty="0"/>
              <a:t>After finding actual future values, the model was tested by generating predictions using unseen data. </a:t>
            </a:r>
          </a:p>
          <a:p>
            <a:endParaRPr lang="en-US" dirty="0"/>
          </a:p>
          <a:p>
            <a:r>
              <a:rPr lang="en-US" dirty="0"/>
              <a:t>The regressor’s RMSE was 2.25, showcasing high-level accuracy for the Walt Disney Company’s future stock price predictions.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535D55-3EAB-C0CD-1878-EBEF66A04C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837" y="1866900"/>
            <a:ext cx="5543550" cy="481965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8D58D3F-7457-48E2-A3EA-23BFD3B28D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694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55"/>
    </mc:Choice>
    <mc:Fallback>
      <p:transition spd="slow" advTm="30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6ACDD-501E-12D1-9842-329057CF5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3F5C-247C-79EA-DE75-D6B620811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552950"/>
          </a:xfrm>
        </p:spPr>
        <p:txBody>
          <a:bodyPr/>
          <a:lstStyle/>
          <a:p>
            <a:pPr marL="36900" indent="0">
              <a:buNone/>
            </a:pPr>
            <a:r>
              <a:rPr lang="en-US" dirty="0"/>
              <a:t>If current or potential Disney shareholders want to take action, here is what the data shows to elicit careful thoughts to alleviate unnecessary financial risk:</a:t>
            </a:r>
          </a:p>
          <a:p>
            <a:pPr marL="36900" indent="0">
              <a:buNone/>
            </a:pPr>
            <a:endParaRPr lang="en-US" dirty="0"/>
          </a:p>
          <a:p>
            <a:r>
              <a:rPr lang="en-US" dirty="0"/>
              <a:t>Buy: Current and future predictions look promising along with underlying trends and patterns, yet further evaluation is required to take external forces into account</a:t>
            </a:r>
          </a:p>
          <a:p>
            <a:r>
              <a:rPr lang="en-US" dirty="0"/>
              <a:t>Hold: Consider placing stop-limit orders and playing the long game</a:t>
            </a:r>
          </a:p>
          <a:p>
            <a:r>
              <a:rPr lang="en-US" dirty="0"/>
              <a:t>Sell: Determine if the current ROI is satisfactory before relinquishing shareholder privileges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2E5DC56-E99C-A616-64BF-1F10E91733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94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30"/>
    </mc:Choice>
    <mc:Fallback>
      <p:transition spd="slow" advTm="22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363E1-4A0C-10D0-4DEF-E947B9856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E42E5-7A2A-81A1-BBE0-7355E8819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3995738"/>
          </a:xfrm>
        </p:spPr>
        <p:txBody>
          <a:bodyPr>
            <a:normAutofit/>
          </a:bodyPr>
          <a:lstStyle/>
          <a:p>
            <a:r>
              <a:rPr lang="en-US" dirty="0"/>
              <a:t>The SARIMA model performed poorly while the random forest regressor has proven its ability to be deployed</a:t>
            </a:r>
          </a:p>
          <a:p>
            <a:endParaRPr lang="en-US" dirty="0"/>
          </a:p>
          <a:p>
            <a:r>
              <a:rPr lang="en-US" dirty="0"/>
              <a:t>The viable model’s results can be used to prompt data-driven decisions for shareholders of Disney stock, no matter if they wish to buy, hold, or sell</a:t>
            </a:r>
          </a:p>
          <a:p>
            <a:endParaRPr lang="en-US" dirty="0"/>
          </a:p>
          <a:p>
            <a:r>
              <a:rPr lang="en-US" dirty="0"/>
              <a:t>With the Walt Disney Company’s performance looking promising as the data shows, shareholders can expect this research to benefit all parties involved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0A90E44-9A55-3436-222D-117B02C8FF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014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86"/>
    </mc:Choice>
    <mc:Fallback>
      <p:transition spd="slow" advTm="301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AB8A4-C264-3A06-503F-624E030E1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8C57A-DF52-F39C-BAF9-9369E5D01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381500"/>
          </a:xfrm>
        </p:spPr>
        <p:txBody>
          <a:bodyPr>
            <a:normAutofit/>
          </a:bodyPr>
          <a:lstStyle/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Tenebruso</a:t>
            </a: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J. (2020, November 2). If You Invested $1,000 in Disney's IPO, This is How Much Money You'd Have Now. Nasdaq. Retrieved October 4, 2024, from </a:t>
            </a:r>
            <a:r>
              <a:rPr lang="en-US" sz="18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https://www.nasdaq.com/articles/if-you-invested-$1000-in-disneys-ipo-this-is-how-much-money-youd-have-now-2020-11-22</a:t>
            </a:r>
            <a:endParaRPr lang="en-US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Patel, K. (2024, August 20). Disney Stock Data. Retrieved October 4, 2024, from </a:t>
            </a:r>
            <a:r>
              <a:rPr lang="en-US" sz="18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https://www.kaggle.com/datasets/krupalpatel07/disney-stock-data</a:t>
            </a:r>
            <a:endParaRPr lang="en-US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Yahoo! (2024, October 4). The Walt Disney Company (DIS). </a:t>
            </a:r>
            <a:r>
              <a:rPr lang="en-US" sz="18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Yahoo!Finance</a:t>
            </a: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. Retrieved October 5, 2024, from </a:t>
            </a:r>
            <a:r>
              <a:rPr lang="en-US" sz="18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https://finance.yahoo.com/quote/DIS/history/</a:t>
            </a: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Calibri" panose="020F0502020204030204" pitchFamily="34" charset="0"/>
              </a:rPr>
              <a:t> </a:t>
            </a:r>
            <a:endParaRPr lang="en-US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4497B23-1327-9E05-E1CC-E3C43D02AB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91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64"/>
    </mc:Choice>
    <mc:Fallback>
      <p:transition spd="slow" advTm="5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192EDE-543A-BE89-E40F-87C9C3481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467225"/>
          </a:xfrm>
        </p:spPr>
        <p:txBody>
          <a:bodyPr>
            <a:normAutofit/>
          </a:bodyPr>
          <a:lstStyle/>
          <a:p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</a:rPr>
              <a:t>Disney Brothers Cartoon Studio was founded by Walt and Roy Disney in 1923.</a:t>
            </a:r>
          </a:p>
          <a:p>
            <a:endParaRPr lang="en-US" sz="2400" dirty="0">
              <a:effectLst/>
              <a:latin typeface="Calibri" panose="020F0502020204030204" pitchFamily="34" charset="0"/>
              <a:ea typeface="SimSun" panose="02010600030101010101" pitchFamily="2" charset="-122"/>
            </a:endParaRPr>
          </a:p>
          <a:p>
            <a:r>
              <a:rPr lang="en-US" sz="2400" dirty="0"/>
              <a:t>The year 1957 was when Walt Disney Productions (as the Company was known at that time) went public with an IPO of $13.88 on the stock market.</a:t>
            </a:r>
          </a:p>
          <a:p>
            <a:endParaRPr lang="en-US" sz="2400" dirty="0"/>
          </a:p>
          <a:p>
            <a:r>
              <a:rPr lang="en-US" sz="2400" dirty="0"/>
              <a:t>Many current and potential investors are interested in either growing or maintaining their wealth within the Company’s stock.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A924A4F-9B18-EFBC-13DB-142EB941B5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49"/>
    </mc:Choice>
    <mc:Fallback>
      <p:transition spd="slow" advTm="23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84E56-44F5-1A5E-6EF7-18DCD1BE6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Business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F5B9D-A271-8CF7-280C-246D93A86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66900"/>
            <a:ext cx="10353762" cy="4776788"/>
          </a:xfrm>
        </p:spPr>
        <p:txBody>
          <a:bodyPr>
            <a:normAutofit/>
          </a:bodyPr>
          <a:lstStyle/>
          <a:p>
            <a:r>
              <a:rPr lang="en-US" sz="2400" dirty="0"/>
              <a:t>Shareholders are most concerned with the longevity of their return on investment within the Company as indicated by the stock price, a direct designation of a business’s overall market value</a:t>
            </a:r>
          </a:p>
          <a:p>
            <a:endParaRPr lang="en-US" sz="2400" dirty="0"/>
          </a:p>
          <a:p>
            <a:r>
              <a:rPr lang="en-US" sz="2400" dirty="0"/>
              <a:t>Stock price prediction will allow investors to make more informed decisions on how they will allocate their money to the Walt Disney Company</a:t>
            </a:r>
          </a:p>
          <a:p>
            <a:endParaRPr lang="en-US" sz="2400" dirty="0"/>
          </a:p>
          <a:p>
            <a:r>
              <a:rPr lang="en-US" sz="2400" dirty="0"/>
              <a:t>The prediction of Disney stock would help manage the risk that shareholders take when funneling their assets toward the Company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40BF323-7AC7-2202-F4F2-20E034A0A9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04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68"/>
    </mc:Choice>
    <mc:Fallback>
      <p:transition spd="slow" advTm="29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FE7CE-4EA9-8E6F-D64A-F2C9F05B9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962699BC-091F-CD7E-1CFA-0863862924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8379672"/>
              </p:ext>
            </p:extLst>
          </p:nvPr>
        </p:nvGraphicFramePr>
        <p:xfrm>
          <a:off x="913795" y="2243139"/>
          <a:ext cx="10353762" cy="397981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608583">
                  <a:extLst>
                    <a:ext uri="{9D8B030D-6E8A-4147-A177-3AD203B41FA5}">
                      <a16:colId xmlns:a16="http://schemas.microsoft.com/office/drawing/2014/main" val="2649756052"/>
                    </a:ext>
                  </a:extLst>
                </a:gridCol>
                <a:gridCol w="7745179">
                  <a:extLst>
                    <a:ext uri="{9D8B030D-6E8A-4147-A177-3AD203B41FA5}">
                      <a16:colId xmlns:a16="http://schemas.microsoft.com/office/drawing/2014/main" val="4062004628"/>
                    </a:ext>
                  </a:extLst>
                </a:gridCol>
              </a:tblGrid>
              <a:tr h="465837"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Variable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4002836"/>
                  </a:ext>
                </a:extLst>
              </a:tr>
              <a:tr h="435975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date the stock traded</a:t>
                      </a:r>
                      <a:endParaRPr lang="en-US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6104718"/>
                  </a:ext>
                </a:extLst>
              </a:tr>
              <a:tr h="435975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Open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stock price when the stock market officially opens for business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6786450"/>
                  </a:ext>
                </a:extLst>
              </a:tr>
              <a:tr h="435975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High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highest price a stock realizes within a trading day</a:t>
                      </a:r>
                      <a:endParaRPr lang="en-US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615280"/>
                  </a:ext>
                </a:extLst>
              </a:tr>
              <a:tr h="752505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Low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lowest price a stock realizes within a trading day</a:t>
                      </a:r>
                      <a:endParaRPr lang="en-US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3958832"/>
                  </a:ext>
                </a:extLst>
              </a:tr>
              <a:tr h="752505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Close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stock price when the stock market officially closes for business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332767"/>
                  </a:ext>
                </a:extLst>
              </a:tr>
              <a:tr h="435975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Volume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number of Disney shares that were bought or sold within a trading day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211198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1046670-ECA2-7F8C-4379-4AAE4C096A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729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26"/>
    </mc:Choice>
    <mc:Fallback>
      <p:transition spd="slow" advTm="41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B0750-6254-92C7-EBAD-DE76B17F4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Chart EDA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9E8604-9837-A312-1971-EE6643268B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2" y="1933575"/>
            <a:ext cx="5438775" cy="4314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AB192E-4CF0-4BF8-36A6-E174DF60C6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8905" y="1933575"/>
            <a:ext cx="5400675" cy="431482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DA85E87-2234-5A48-178A-07AFE0F4FC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160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27"/>
    </mc:Choice>
    <mc:Fallback>
      <p:transition spd="slow" advTm="49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22FE3-FDDA-21A6-4B11-F8A9932A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Chart EDA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B238D9-523C-D14B-0DAB-45CB2F8206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256" y="1866899"/>
            <a:ext cx="5514975" cy="4314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DFFE10-5093-340C-BCFA-3791C39762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8770" y="1866900"/>
            <a:ext cx="5486400" cy="431482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FACD963-4EA8-9C44-7A9A-A19444ABE5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929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82"/>
    </mc:Choice>
    <mc:Fallback>
      <p:transition spd="slow" advTm="32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8A791-918B-FBCA-DCE4-FDD565D60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EDA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E9816E-61D9-B6F7-F47F-C3C6C69D8B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5088" y="1866900"/>
            <a:ext cx="5591175" cy="466725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5A0C996-41B0-DC0A-F614-44DF87E204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122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427"/>
    </mc:Choice>
    <mc:Fallback>
      <p:transition spd="slow" advTm="394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DFBA1-34D5-5F6C-D3ED-068E322F6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Chart EDA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54269D-6250-DA6B-58DB-133E248DE2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66" y="1966912"/>
            <a:ext cx="5646880" cy="37623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22115A-8C7F-CFD7-F0FD-69D333A8A5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1056" y="1966912"/>
            <a:ext cx="5680058" cy="376237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FB72DD6-797C-56E2-4AD7-AD06BCC172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038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83"/>
    </mc:Choice>
    <mc:Fallback>
      <p:transition spd="slow" advTm="266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3EA52-4995-AF16-F4CA-3E0AF7864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8832A-88FF-3B41-03DC-CF323E6E7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3981450"/>
          </a:xfrm>
        </p:spPr>
        <p:txBody>
          <a:bodyPr>
            <a:normAutofit/>
          </a:bodyPr>
          <a:lstStyle/>
          <a:p>
            <a:r>
              <a:rPr lang="en-US" sz="2400" dirty="0"/>
              <a:t>The Datetime data type was asserted to work with time series data properly</a:t>
            </a:r>
          </a:p>
          <a:p>
            <a:endParaRPr lang="en-US" sz="2400" dirty="0"/>
          </a:p>
          <a:p>
            <a:r>
              <a:rPr lang="en-US" sz="2400" dirty="0"/>
              <a:t>Features were engineered, with many new variables mathematically stemming from the original ones</a:t>
            </a:r>
          </a:p>
          <a:p>
            <a:endParaRPr lang="en-US" sz="2400" dirty="0"/>
          </a:p>
          <a:p>
            <a:r>
              <a:rPr lang="en-US" sz="2400" dirty="0"/>
              <a:t>The data was subset to include only the most recent ten years’ worth of stock price data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4B333AD-62B4-E9A1-95E0-5A977412B1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194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266"/>
    </mc:Choice>
    <mc:Fallback>
      <p:transition spd="slow" advTm="40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www.w3.org/XML/1998/namespace"/>
    <ds:schemaRef ds:uri="http://purl.org/dc/terms/"/>
    <ds:schemaRef ds:uri="71af3243-3dd4-4a8d-8c0d-dd76da1f02a5"/>
    <ds:schemaRef ds:uri="16c05727-aa75-4e4a-9b5f-8a80a1165891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{5C3FB579-00DA-4F02-828E-26B82A7A5517}tf11665031_win32</Template>
  <TotalTime>1479</TotalTime>
  <Words>640</Words>
  <Application>Microsoft Office PowerPoint</Application>
  <PresentationFormat>Widescreen</PresentationFormat>
  <Paragraphs>74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Arial Nova</vt:lpstr>
      <vt:lpstr>Arial Nova Light</vt:lpstr>
      <vt:lpstr>Calibri</vt:lpstr>
      <vt:lpstr>Wingdings 2</vt:lpstr>
      <vt:lpstr>SlateVTI</vt:lpstr>
      <vt:lpstr>Predicting Disney Stock Price</vt:lpstr>
      <vt:lpstr>Background</vt:lpstr>
      <vt:lpstr>The Business Need</vt:lpstr>
      <vt:lpstr>The Data</vt:lpstr>
      <vt:lpstr>Line Chart EDA</vt:lpstr>
      <vt:lpstr>Line Chart EDA  </vt:lpstr>
      <vt:lpstr>Correlation EDA</vt:lpstr>
      <vt:lpstr>Bar Chart EDA</vt:lpstr>
      <vt:lpstr>Data Preparation</vt:lpstr>
      <vt:lpstr>Modeling</vt:lpstr>
      <vt:lpstr>From ARIMA to SARIMA</vt:lpstr>
      <vt:lpstr>Results</vt:lpstr>
      <vt:lpstr>Deployment Test: Future Predictions?</vt:lpstr>
      <vt:lpstr>Future Recommendations</vt:lpstr>
      <vt:lpstr>Conclusions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Berberena</dc:creator>
  <cp:lastModifiedBy>David Berberena</cp:lastModifiedBy>
  <cp:revision>6</cp:revision>
  <dcterms:created xsi:type="dcterms:W3CDTF">2024-10-08T06:49:45Z</dcterms:created>
  <dcterms:modified xsi:type="dcterms:W3CDTF">2024-10-10T22:02:44Z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